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16"/>
  </p:notesMasterIdLst>
  <p:sldIdLst>
    <p:sldId id="256" r:id="rId5"/>
    <p:sldId id="302" r:id="rId6"/>
    <p:sldId id="303" r:id="rId7"/>
    <p:sldId id="304" r:id="rId8"/>
    <p:sldId id="311" r:id="rId9"/>
    <p:sldId id="305" r:id="rId10"/>
    <p:sldId id="309" r:id="rId11"/>
    <p:sldId id="306" r:id="rId12"/>
    <p:sldId id="307" r:id="rId13"/>
    <p:sldId id="308" r:id="rId14"/>
    <p:sldId id="31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BD45D90-7F0F-484B-9367-435E33BA805A}">
          <p14:sldIdLst>
            <p14:sldId id="256"/>
            <p14:sldId id="302"/>
            <p14:sldId id="303"/>
            <p14:sldId id="304"/>
            <p14:sldId id="311"/>
            <p14:sldId id="305"/>
            <p14:sldId id="309"/>
            <p14:sldId id="306"/>
            <p14:sldId id="307"/>
            <p14:sldId id="308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7"/>
    <p:restoredTop sz="77883"/>
  </p:normalViewPr>
  <p:slideViewPr>
    <p:cSldViewPr snapToGrid="0" snapToObjects="1">
      <p:cViewPr varScale="1">
        <p:scale>
          <a:sx n="52" d="100"/>
          <a:sy n="52" d="100"/>
        </p:scale>
        <p:origin x="15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DCB1A-C5F8-CC47-BD21-D6C229B987FB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709C3-0D69-EF46-BE38-0832036E5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01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239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presents the list of supported cipher suite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09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Bluesnarfing = data theft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Bluejacking = unauthorized use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PII, proprietary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00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15- or 17-digit code that uniquely identifies mobile phone sets.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The IMEI code can enable a GSM (Global System for Mobile communication) or UMTS (Universal Mobile Telecommunications Service) network to prevent a misplaced or stolen phone from initiating calls.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3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= 1999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= 1999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= 2003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= 2009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 = 2014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 =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91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presents the list of supported cipher suite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34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presents the list of supported cipher suite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23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Enhanced Data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34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Enhanced Data 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 low 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0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presents the list of supported cipher suite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88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 segment = 24 operational satellites, 3 stand-by (27 total), transmitting one-way signals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 segment = worldwide monitoring system, control stations (command maneuvers)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segment = GPS receiver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41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FCC102-5D77-AB4A-B015-62CEE166E515}"/>
              </a:ext>
            </a:extLst>
          </p:cNvPr>
          <p:cNvSpPr/>
          <p:nvPr userDrawn="1"/>
        </p:nvSpPr>
        <p:spPr>
          <a:xfrm>
            <a:off x="-96253" y="1257301"/>
            <a:ext cx="12288253" cy="5600699"/>
          </a:xfrm>
          <a:prstGeom prst="rect">
            <a:avLst/>
          </a:prstGeom>
          <a:solidFill>
            <a:schemeClr val="tx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6CB8CD-22B6-8E44-A0B2-E202A3F50FC0}"/>
              </a:ext>
            </a:extLst>
          </p:cNvPr>
          <p:cNvCxnSpPr>
            <a:cxnSpLocks/>
          </p:cNvCxnSpPr>
          <p:nvPr userDrawn="1"/>
        </p:nvCxnSpPr>
        <p:spPr>
          <a:xfrm>
            <a:off x="-2" y="1257301"/>
            <a:ext cx="12192002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1E13A89-D0B2-A346-9918-7B58BA5F80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2486" b="28721"/>
          <a:stretch/>
        </p:blipFill>
        <p:spPr>
          <a:xfrm>
            <a:off x="409554" y="221946"/>
            <a:ext cx="2688317" cy="83331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537DE53-9F91-F144-B090-6891FC7F6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782" y="1354512"/>
            <a:ext cx="10515600" cy="1882337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3AB1C3-283D-F547-BE60-C0223B09E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1782" y="3539550"/>
            <a:ext cx="10515600" cy="9599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 i="0">
                <a:solidFill>
                  <a:schemeClr val="bg1"/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5720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5BD484-3EA0-2E4E-A60B-8C347D911C8D}"/>
              </a:ext>
            </a:extLst>
          </p:cNvPr>
          <p:cNvSpPr/>
          <p:nvPr/>
        </p:nvSpPr>
        <p:spPr>
          <a:xfrm>
            <a:off x="-90798" y="-18288"/>
            <a:ext cx="12365468" cy="6896608"/>
          </a:xfrm>
          <a:prstGeom prst="rect">
            <a:avLst/>
          </a:prstGeom>
          <a:solidFill>
            <a:srgbClr val="151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95B372-A8BB-B64B-AD18-74876C5FB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0943431" cy="441003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D42F22-D84C-BA44-A88C-5F7DF9691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1B5676D-862E-0E47-9C05-7682B86B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7863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F04465-AABC-3A4F-8FC9-8995FEDCDC6F}"/>
              </a:ext>
            </a:extLst>
          </p:cNvPr>
          <p:cNvSpPr/>
          <p:nvPr/>
        </p:nvSpPr>
        <p:spPr>
          <a:xfrm>
            <a:off x="-77002" y="-96253"/>
            <a:ext cx="8992402" cy="7030455"/>
          </a:xfrm>
          <a:prstGeom prst="rect">
            <a:avLst/>
          </a:prstGeom>
          <a:solidFill>
            <a:srgbClr val="15194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EFD6FA-B95F-4B4E-B8E9-6AA2FC821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E481BF-4009-2943-A1EB-4159878519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2C405E-EB31-5040-A5D4-B62FD7859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5" y="1161288"/>
            <a:ext cx="7668688" cy="441003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E52FE2-18BD-AE42-8568-24AFE8F2E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7668689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0244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Bullets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BEC28D-04BA-104A-BA4B-BC3FEFA7E2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4771" y="1124903"/>
            <a:ext cx="4576693" cy="4576693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C8D256E-5B00-D64D-A0EC-80D6BD554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463" y="1161288"/>
            <a:ext cx="4826825" cy="3834805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C3BB7D-A65F-4D40-9D69-8D959F569D3E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40DA479-972A-AC44-8FF3-6E03BA01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658B93-7979-CF45-802B-A99C6576E858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29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E2573F-BD73-B044-8C4C-CB67550B3DF3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82F6E4A-1F7B-5B40-9689-E5E7AB056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5" y="1463040"/>
            <a:ext cx="11022320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55E851-3879-44EF-B922-4FA1F4136EFD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6AB305-7FA0-2C41-ADCF-834278ABE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7741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EBCC16-8E40-47C2-897C-F2414928392B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705E69-3D25-EF43-9B57-0C3AC1F5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E2573F-BD73-B044-8C4C-CB67550B3DF3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79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lterna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96A518-3E71-3F41-B51D-F3F8D63F1B01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48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ar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ABD4948-F528-774E-A210-25D1BE40C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474" y="261082"/>
            <a:ext cx="10515600" cy="798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B2080D5-BCF5-0642-B066-3A2589E22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474" y="1359698"/>
            <a:ext cx="10515600" cy="414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70B3E-6C46-734E-BC63-4349922825C1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31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D46A-D5FE-DB4E-9784-A54A02D89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379968-F075-E745-9452-7E0CAAC6C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14950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2380-0A23-D140-9B2B-5F141AB5F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827792-99C6-C343-827E-BE9EDF804372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425EA-EF92-714F-B7AD-0B245EA4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7246F-5803-9542-865F-75DB94630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E3505C-93DC-5644-BB7E-5D517224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13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A31B4E-687D-2C4C-B95D-A513660DA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3EFC86-AA65-C840-9828-EBFF405DC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5563C-0652-F94A-A10D-3A82E9DDB9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827792-99C6-C343-827E-BE9EDF804372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0E9DA-0CA4-8A46-9B6A-E0873DE65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926DA-2D9C-9848-8B94-21D740CE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E3505C-93DC-5644-BB7E-5D517224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08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y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8550376-BED7-4B46-B83A-D8C4218AB513}"/>
              </a:ext>
            </a:extLst>
          </p:cNvPr>
          <p:cNvSpPr/>
          <p:nvPr userDrawn="1"/>
        </p:nvSpPr>
        <p:spPr>
          <a:xfrm>
            <a:off x="-86627" y="1257301"/>
            <a:ext cx="12358838" cy="5672884"/>
          </a:xfrm>
          <a:prstGeom prst="rect">
            <a:avLst/>
          </a:prstGeom>
          <a:solidFill>
            <a:schemeClr val="tx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B7B21E-0316-A247-8CEE-8DE76EAD7C95}"/>
              </a:ext>
            </a:extLst>
          </p:cNvPr>
          <p:cNvCxnSpPr>
            <a:cxnSpLocks/>
          </p:cNvCxnSpPr>
          <p:nvPr userDrawn="1"/>
        </p:nvCxnSpPr>
        <p:spPr>
          <a:xfrm>
            <a:off x="0" y="1257301"/>
            <a:ext cx="1219200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FA49D0-3C17-1747-A936-9501950BD5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2486" b="28721"/>
          <a:stretch/>
        </p:blipFill>
        <p:spPr>
          <a:xfrm>
            <a:off x="409554" y="221946"/>
            <a:ext cx="2688317" cy="833317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004542C0-6F92-F542-B358-53649EAA8761}"/>
              </a:ext>
            </a:extLst>
          </p:cNvPr>
          <p:cNvSpPr txBox="1">
            <a:spLocks/>
          </p:cNvSpPr>
          <p:nvPr userDrawn="1"/>
        </p:nvSpPr>
        <p:spPr>
          <a:xfrm>
            <a:off x="624051" y="5195340"/>
            <a:ext cx="10943897" cy="1253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None/>
              <a:tabLst/>
              <a:defRPr sz="2800" b="1" i="0" kern="1200">
                <a:solidFill>
                  <a:schemeClr val="tx1"/>
                </a:solidFill>
                <a:latin typeface="Proxima Nova Semibold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tabLst/>
              <a:defRPr sz="20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tabLst/>
              <a:defRPr sz="18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0" i="0" dirty="0">
                <a:solidFill>
                  <a:schemeClr val="bg1"/>
                </a:solidFill>
                <a:latin typeface="Adelle Sans" panose="02000503000000020004" pitchFamily="2" charset="77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933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951679-C038-3D4F-B9C6-BD4097A52467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ECF62-AF5A-6A4B-8DAF-6576CE0FE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 marL="6858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 marL="11430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 marL="16002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 marL="20574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B7FA2-906C-224F-91E8-737C56BAA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F5606-6DC5-4A43-91BA-969B54432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4C16D8-B479-BB46-AD7C-0AC4F5CEDC76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2ADA8A-EE40-8D42-B058-429F77AD6030}"/>
              </a:ext>
            </a:extLst>
          </p:cNvPr>
          <p:cNvSpPr/>
          <p:nvPr userDrawn="1"/>
        </p:nvSpPr>
        <p:spPr>
          <a:xfrm>
            <a:off x="-77002" y="1257301"/>
            <a:ext cx="12387714" cy="5600699"/>
          </a:xfrm>
          <a:prstGeom prst="rect">
            <a:avLst/>
          </a:prstGeom>
          <a:solidFill>
            <a:schemeClr val="tx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34CEAF-3B24-A242-A428-FB8B1A7D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054"/>
            <a:ext cx="10515600" cy="1882337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81C1E-F57C-FB49-8A8C-E5F2C60D0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4406"/>
            <a:ext cx="10515600" cy="959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B0757F-692F-4442-AC10-47BE80EC6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801" b="16721"/>
          <a:stretch/>
        </p:blipFill>
        <p:spPr>
          <a:xfrm>
            <a:off x="5496490" y="237942"/>
            <a:ext cx="1327643" cy="85604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5C7F33-8A0F-C247-8673-DF3D12BB0E56}"/>
              </a:ext>
            </a:extLst>
          </p:cNvPr>
          <p:cNvCxnSpPr>
            <a:cxnSpLocks/>
          </p:cNvCxnSpPr>
          <p:nvPr userDrawn="1"/>
        </p:nvCxnSpPr>
        <p:spPr>
          <a:xfrm>
            <a:off x="-77002" y="1257301"/>
            <a:ext cx="12387714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381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6" y="1161288"/>
            <a:ext cx="5339256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48A93EA-740D-534C-9F9A-851CAAFC6F5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27230" y="1161288"/>
            <a:ext cx="5339256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41E47F-9CBC-DD48-8C04-77F3D57C3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2B1C16-A483-9045-B5B4-5312C63A98DF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1D4071-9C3C-49BF-ABB1-1320A9AA487E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F647ED5-144A-1F43-9397-C331DF9F5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711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5" y="1161288"/>
            <a:ext cx="11022320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41E47F-9CBC-DD48-8C04-77F3D57C3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81D446-E222-42C3-9836-1A06E0CA6FDB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752F457-B5E3-8F47-95DD-D367B00BA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FC8432-B0CC-124E-92A6-31C64477B9CF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25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03304" y="1161288"/>
            <a:ext cx="6763234" cy="291164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32B816-31A6-5D4A-A375-EC666A89A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1699" y="1161288"/>
            <a:ext cx="3549974" cy="4437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26C43-57A2-E347-AD98-A4972DDFF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CEB205-7433-4ED6-B5F9-FB097A433634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860F66-25E7-8E47-8582-F4D74F2E4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FC791A-95B2-5E41-9A70-75AB9C875165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9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CA925-A192-0942-8DCB-09514A197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16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88494-3E34-F041-B8E4-A88C3ED8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516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1CB6872-94EB-EB45-BDBF-F7D3974C9D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58758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DE1C7E-4CC2-C942-8FC1-BE8CDAB37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E3E685A-2A2D-6D4B-90D0-C351A9D72C7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358758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1703F9-6F7B-42FC-BAD8-7B8A4198867F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55EC85A-83D7-754F-92C5-D85306B2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95DC7-61FB-464B-A0D1-046B8C0906C9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07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1FF22C-90B2-C248-AC4E-B2382376A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70C5A3-B0F2-B343-A1A8-822AF0AFBF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34540" y="1530094"/>
            <a:ext cx="5501262" cy="19431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A31B2F-9578-7B4B-A18A-143A08D25286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7395722-9303-174D-ADA2-E8CEB2DD2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16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C5BA04E-B66F-8A48-943B-662CC1140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516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71A464-E148-4CF9-8FB7-4E9A7B2CFEC9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8779A3-A4DE-484C-BE3C-DB7ADCD25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871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FF93D5-62F0-5145-AB64-7AC90B60F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F652F-5C50-294A-A9ED-638E2DAF4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4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796E1-F957-0F48-8AD0-8F8E3D0E59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9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8" r:id="rId2"/>
    <p:sldLayoutId id="2147483674" r:id="rId3"/>
    <p:sldLayoutId id="2147483675" r:id="rId4"/>
    <p:sldLayoutId id="2147483676" r:id="rId5"/>
    <p:sldLayoutId id="2147483697" r:id="rId6"/>
    <p:sldLayoutId id="2147483698" r:id="rId7"/>
    <p:sldLayoutId id="2147483677" r:id="rId8"/>
    <p:sldLayoutId id="2147483681" r:id="rId9"/>
    <p:sldLayoutId id="2147483679" r:id="rId10"/>
    <p:sldLayoutId id="2147483680" r:id="rId11"/>
    <p:sldLayoutId id="2147483678" r:id="rId12"/>
    <p:sldLayoutId id="2147483739" r:id="rId13"/>
    <p:sldLayoutId id="2147483742" r:id="rId14"/>
    <p:sldLayoutId id="2147483740" r:id="rId15"/>
    <p:sldLayoutId id="2147483741" r:id="rId16"/>
    <p:sldLayoutId id="2147483682" r:id="rId17"/>
    <p:sldLayoutId id="214748368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Proxima Nova" panose="02000506030000020004" pitchFamily="2" charset="0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90000"/>
        </a:lnSpc>
        <a:spcBef>
          <a:spcPts val="1000"/>
        </a:spcBef>
        <a:buFont typeface="Courier New" panose="02070309020205020404" pitchFamily="49" charset="0"/>
        <a:buChar char="o"/>
        <a:tabLst/>
        <a:defRPr sz="20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1pPr>
      <a:lvl2pPr marL="750888" indent="-293688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8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2pPr>
      <a:lvl3pPr marL="1208088" indent="-293688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6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3pPr>
      <a:lvl4pPr marL="1604963" indent="-233363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4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4pPr>
      <a:lvl5pPr marL="2062163" indent="-233363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2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624" userDrawn="1">
          <p15:clr>
            <a:srgbClr val="F26B43"/>
          </p15:clr>
        </p15:guide>
        <p15:guide id="2" orient="horz" pos="28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roguemedic.com/2012/02/a-better-way-to-locate-the-closest-aed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ux.stackexchange.com/questions/13060/icon-for-factory-reset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hyperlink" Target="http://www.safetysign.com/products/p6054/unauthorized-persons-beyond-sig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commons.wikimedia.org/wiki/File:File_alt_font_awesome.svg" TargetMode="Externa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hyperlink" Target="https://thegreenstudy.com/2012/02/23/beauty-is-in-the-eye-of-the-optician/" TargetMode="External"/><Relationship Id="rId4" Type="http://schemas.openxmlformats.org/officeDocument/2006/relationships/hyperlink" Target="http://commons.wikimedia.org/wiki/File:Creative-Tail-People-spy.svg" TargetMode="External"/><Relationship Id="rId9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pngall.com/samsung-mobile-phone-p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en.wikipedia.org/wiki/File:Wireless-icon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xp.com/products/identification-and-security/nfc:MC_7111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healthcare-in-europe.com/en/news/will-nanotechnology-give-us-infrared-vision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pngimg.com/download/62193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pngimg.com/download/6219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Wireless_US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eos-project.eu/GPS/GPS-c01-p03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9874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Radio Frequency Identifier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F1BE476-1EC7-4449-AAAE-41088389F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3200" dirty="0"/>
              <a:t>Electromagnetic fields</a:t>
            </a:r>
          </a:p>
          <a:p>
            <a:r>
              <a:rPr lang="en-US" sz="3200" dirty="0"/>
              <a:t>Identify and track tags</a:t>
            </a:r>
          </a:p>
          <a:p>
            <a:r>
              <a:rPr lang="en-US" sz="3200" dirty="0"/>
              <a:t>Tags attached to objects</a:t>
            </a:r>
          </a:p>
          <a:p>
            <a:r>
              <a:rPr lang="en-US" sz="3200" dirty="0"/>
              <a:t>Tag types</a:t>
            </a:r>
          </a:p>
          <a:p>
            <a:pPr lvl="1"/>
            <a:r>
              <a:rPr lang="en-US" sz="3000" dirty="0"/>
              <a:t> Passive tags = powered by RFID reader</a:t>
            </a:r>
          </a:p>
          <a:p>
            <a:pPr lvl="1"/>
            <a:r>
              <a:rPr lang="en-US" sz="3000" dirty="0"/>
              <a:t> Active tags = battery powered</a:t>
            </a:r>
          </a:p>
        </p:txBody>
      </p:sp>
      <p:pic>
        <p:nvPicPr>
          <p:cNvPr id="4" name="Picture 3" descr="A picture containing text, plate, dishware&#10;&#10;Description automatically generated">
            <a:extLst>
              <a:ext uri="{FF2B5EF4-FFF2-40B4-BE49-F238E27FC236}">
                <a16:creationId xmlns:a16="http://schemas.microsoft.com/office/drawing/2014/main" id="{0B939E81-F75B-43CE-9DE2-58F21DD12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63088" y="1239819"/>
            <a:ext cx="2500256" cy="25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7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Security Concerns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F1BE476-1EC7-4449-AAAE-41088389F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3000" dirty="0"/>
              <a:t>Eavesdropping</a:t>
            </a:r>
          </a:p>
          <a:p>
            <a:r>
              <a:rPr lang="en-US" sz="3000" dirty="0"/>
              <a:t>Data leaks</a:t>
            </a:r>
          </a:p>
          <a:p>
            <a:r>
              <a:rPr lang="en-US" sz="3000" dirty="0"/>
              <a:t>Replay attacks</a:t>
            </a:r>
          </a:p>
          <a:p>
            <a:r>
              <a:rPr lang="en-US" sz="3000" dirty="0"/>
              <a:t>Spoofing attacks</a:t>
            </a:r>
          </a:p>
          <a:p>
            <a:r>
              <a:rPr lang="en-US" sz="3000" dirty="0"/>
              <a:t>Unauthorized use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E9571DB-6186-42AE-BE4A-AD52CBE08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89776" y="1092093"/>
            <a:ext cx="1720507" cy="1720507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EED51657-2A05-437C-B586-4203DEA84D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285003" y="1161288"/>
            <a:ext cx="1599729" cy="1599729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684CF306-E83B-4D29-A980-CB8BC8F333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446160" y="3056068"/>
            <a:ext cx="2017059" cy="2017059"/>
          </a:xfrm>
          <a:prstGeom prst="rect">
            <a:avLst/>
          </a:prstGeom>
        </p:spPr>
      </p:pic>
      <p:pic>
        <p:nvPicPr>
          <p:cNvPr id="15" name="Picture 14" descr="A picture containing spectacles, goggles&#10;&#10;Description automatically generated">
            <a:extLst>
              <a:ext uri="{FF2B5EF4-FFF2-40B4-BE49-F238E27FC236}">
                <a16:creationId xmlns:a16="http://schemas.microsoft.com/office/drawing/2014/main" id="{30EFB6B3-C361-4594-A3AE-DE466FAB5D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039149" y="3083436"/>
            <a:ext cx="2091436" cy="1830007"/>
          </a:xfrm>
          <a:prstGeom prst="rect">
            <a:avLst/>
          </a:prstGeom>
        </p:spPr>
      </p:pic>
      <p:pic>
        <p:nvPicPr>
          <p:cNvPr id="18" name="Picture 17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97E2AA1D-27A3-41C7-866A-029DACE959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682074" y="4928734"/>
            <a:ext cx="2138221" cy="153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5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Cellular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F1BE476-1EC7-4449-AAAE-41088389F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2800" dirty="0"/>
              <a:t>International Mobile Equipment Identity</a:t>
            </a:r>
          </a:p>
          <a:p>
            <a:pPr lvl="1"/>
            <a:r>
              <a:rPr lang="en-US" sz="2800" dirty="0"/>
              <a:t> Worldwide hardware identifier</a:t>
            </a:r>
          </a:p>
          <a:p>
            <a:pPr lvl="1"/>
            <a:r>
              <a:rPr lang="en-US" sz="2800" dirty="0"/>
              <a:t> GSM and UTMS networks</a:t>
            </a:r>
          </a:p>
          <a:p>
            <a:pPr lvl="1"/>
            <a:r>
              <a:rPr lang="en-US" sz="2800" dirty="0"/>
              <a:t> Potential for spoofing</a:t>
            </a:r>
          </a:p>
          <a:p>
            <a:r>
              <a:rPr lang="en-US" sz="2800" dirty="0"/>
              <a:t>International Mobile Subscriber Identity</a:t>
            </a:r>
          </a:p>
          <a:p>
            <a:pPr lvl="1"/>
            <a:r>
              <a:rPr lang="en-US" sz="2800" dirty="0"/>
              <a:t> Worldwide unique subscriber identifier</a:t>
            </a:r>
          </a:p>
          <a:p>
            <a:pPr lvl="1"/>
            <a:r>
              <a:rPr lang="en-US" sz="2800" dirty="0"/>
              <a:t> GSM and UTMS networks</a:t>
            </a:r>
          </a:p>
          <a:p>
            <a:pPr lvl="1"/>
            <a:r>
              <a:rPr lang="en-US" sz="2800" dirty="0"/>
              <a:t> Stored in Subscriber Identity Modules(SIM)</a:t>
            </a:r>
            <a:endParaRPr lang="en-US" sz="34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175E73-09E5-436A-B86A-5F1A38D8C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43953" y="1161288"/>
            <a:ext cx="5248047" cy="393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Wi-Fi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F1BE476-1EC7-4449-AAAE-41088389F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3600" dirty="0"/>
              <a:t>IEEE 802.11* standard</a:t>
            </a:r>
          </a:p>
          <a:p>
            <a:pPr lvl="1"/>
            <a:r>
              <a:rPr lang="en-US" sz="3400" dirty="0"/>
              <a:t> .11a – Wi-Fi 2 ( 54 Mbps, 5 GHz)</a:t>
            </a:r>
          </a:p>
          <a:p>
            <a:pPr lvl="1"/>
            <a:r>
              <a:rPr lang="en-US" sz="3400" dirty="0"/>
              <a:t> .11b – Wi-Fi 1 ( 11 Mbps, 2.4 GHz)</a:t>
            </a:r>
          </a:p>
          <a:p>
            <a:pPr lvl="1"/>
            <a:r>
              <a:rPr lang="en-US" sz="3400" dirty="0"/>
              <a:t> .11g – Wi-Fi 3 ( 54 Mbps, 2.4 GHz)</a:t>
            </a:r>
          </a:p>
          <a:p>
            <a:pPr lvl="1"/>
            <a:r>
              <a:rPr lang="en-US" sz="3400" dirty="0"/>
              <a:t> .11n – Wi-Fi 4 ( 2.4/5 GHz, 600 Mbps)</a:t>
            </a:r>
          </a:p>
          <a:p>
            <a:pPr lvl="1"/>
            <a:r>
              <a:rPr lang="en-US" sz="3400" dirty="0"/>
              <a:t>.11ac – Wi-Fi 5 (5 GHz, 3.6 Gbps)</a:t>
            </a:r>
          </a:p>
          <a:p>
            <a:pPr lvl="1"/>
            <a:r>
              <a:rPr lang="en-US" sz="3400" dirty="0"/>
              <a:t>.11ax – Wi-Fi 6 (2.4/5/6 GHz 14 Gbps)</a:t>
            </a:r>
          </a:p>
        </p:txBody>
      </p:sp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86657076-C5E8-4812-A5C8-00A8CEE5C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929846" y="1161287"/>
            <a:ext cx="3752401" cy="300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9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Near Field  Communication (NFC)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F1BE476-1EC7-4449-AAAE-41088389F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3200" dirty="0"/>
              <a:t>Short-range communication </a:t>
            </a:r>
          </a:p>
          <a:p>
            <a:pPr lvl="1"/>
            <a:r>
              <a:rPr lang="en-US" sz="3200" dirty="0"/>
              <a:t> (10cm/4 inches)</a:t>
            </a:r>
          </a:p>
          <a:p>
            <a:r>
              <a:rPr lang="en-US" sz="3200" dirty="0"/>
              <a:t>13.56 MHz base frequency</a:t>
            </a:r>
          </a:p>
          <a:p>
            <a:r>
              <a:rPr lang="en-US" sz="3200" dirty="0"/>
              <a:t>Simple setup</a:t>
            </a:r>
          </a:p>
          <a:p>
            <a:r>
              <a:rPr lang="en-US" sz="3200" dirty="0"/>
              <a:t>File/data transfer</a:t>
            </a:r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20C6DA3-3BA8-4B0A-A9B8-D486ABB4C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69386" y="1914052"/>
            <a:ext cx="4215393" cy="227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2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Infrared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F1BE476-1EC7-4449-AAAE-41088389F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3200" dirty="0"/>
              <a:t>Short-range communication</a:t>
            </a:r>
          </a:p>
          <a:p>
            <a:pPr lvl="1"/>
            <a:r>
              <a:rPr lang="en-US" sz="3000" dirty="0"/>
              <a:t> 1 meter/3.28 ft </a:t>
            </a:r>
          </a:p>
          <a:p>
            <a:r>
              <a:rPr lang="en-US" sz="3200" dirty="0"/>
              <a:t>Sensitive </a:t>
            </a:r>
            <a:r>
              <a:rPr lang="en-US" sz="3200" dirty="0" err="1"/>
              <a:t>LoS</a:t>
            </a:r>
            <a:r>
              <a:rPr lang="en-US" sz="3200" dirty="0"/>
              <a:t> communication</a:t>
            </a:r>
          </a:p>
          <a:p>
            <a:r>
              <a:rPr lang="en-US" sz="3200" dirty="0"/>
              <a:t>IrDA</a:t>
            </a:r>
          </a:p>
          <a:p>
            <a:r>
              <a:rPr lang="en-US" sz="3200" dirty="0"/>
              <a:t>16 Mbps</a:t>
            </a:r>
            <a:endParaRPr lang="en-US" sz="3400" dirty="0"/>
          </a:p>
          <a:p>
            <a:endParaRPr lang="en-US" sz="3600" dirty="0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111A1F25-C932-4AB3-9447-A74942DCE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44524" y="1241274"/>
            <a:ext cx="3677843" cy="300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3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Bluetooth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F1BE476-1EC7-4449-AAAE-41088389F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3600" dirty="0"/>
              <a:t>Data transfer</a:t>
            </a:r>
          </a:p>
          <a:p>
            <a:r>
              <a:rPr lang="en-US" sz="3600" dirty="0"/>
              <a:t>Fixed and mobile devices</a:t>
            </a:r>
          </a:p>
          <a:p>
            <a:r>
              <a:rPr lang="en-US" sz="3600" dirty="0"/>
              <a:t>Discovery and pairing</a:t>
            </a:r>
          </a:p>
          <a:p>
            <a:r>
              <a:rPr lang="en-US" sz="3600" dirty="0"/>
              <a:t>2.4 GHz spectrum</a:t>
            </a:r>
          </a:p>
        </p:txBody>
      </p:sp>
      <p:pic>
        <p:nvPicPr>
          <p:cNvPr id="4" name="Picture 3" descr="A picture containing monitor, blue, dark&#10;&#10;Description automatically generated">
            <a:extLst>
              <a:ext uri="{FF2B5EF4-FFF2-40B4-BE49-F238E27FC236}">
                <a16:creationId xmlns:a16="http://schemas.microsoft.com/office/drawing/2014/main" id="{16635B59-ECFF-40B1-A6C6-BDBE4CB1D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294147" y="1046181"/>
            <a:ext cx="2661620" cy="266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5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Bluetooth Standards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F1BE476-1EC7-4449-AAAE-41088389F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3200" dirty="0"/>
              <a:t>1.0,1.2(legacy) = 732 Kbps</a:t>
            </a:r>
          </a:p>
          <a:p>
            <a:r>
              <a:rPr lang="en-US" sz="3200" dirty="0"/>
              <a:t>2.0, 2.1 (+EDR) = 3 Mbps</a:t>
            </a:r>
          </a:p>
          <a:p>
            <a:r>
              <a:rPr lang="en-US" sz="3200" dirty="0"/>
              <a:t>3.0 (+HS) = 24 Mbps</a:t>
            </a:r>
          </a:p>
          <a:p>
            <a:r>
              <a:rPr lang="en-US" sz="3200" dirty="0"/>
              <a:t>4.0/4.2 (+BLE) = 3 Mbps</a:t>
            </a:r>
          </a:p>
        </p:txBody>
      </p:sp>
      <p:pic>
        <p:nvPicPr>
          <p:cNvPr id="4" name="Picture 3" descr="A picture containing monitor, blue, dark&#10;&#10;Description automatically generated">
            <a:extLst>
              <a:ext uri="{FF2B5EF4-FFF2-40B4-BE49-F238E27FC236}">
                <a16:creationId xmlns:a16="http://schemas.microsoft.com/office/drawing/2014/main" id="{E7FD4EC8-7D2C-4CA2-A083-22E923025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294147" y="1046181"/>
            <a:ext cx="2661620" cy="266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5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Universal Serial Bus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F1BE476-1EC7-4449-AAAE-41088389F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3600" dirty="0"/>
              <a:t>Point-to-point communications</a:t>
            </a:r>
          </a:p>
          <a:p>
            <a:r>
              <a:rPr lang="en-US" sz="3600" dirty="0"/>
              <a:t>Data transfer</a:t>
            </a:r>
          </a:p>
          <a:p>
            <a:r>
              <a:rPr lang="en-US" sz="3600" dirty="0"/>
              <a:t>Standards</a:t>
            </a:r>
          </a:p>
          <a:p>
            <a:pPr lvl="1"/>
            <a:r>
              <a:rPr lang="en-US" sz="2800" dirty="0"/>
              <a:t> 1.1 (Full speed) = 12 Mbps</a:t>
            </a:r>
          </a:p>
          <a:p>
            <a:pPr lvl="1"/>
            <a:r>
              <a:rPr lang="en-US" sz="2800" dirty="0"/>
              <a:t> 2.0 (High speed) = 480 Mbps</a:t>
            </a:r>
          </a:p>
          <a:p>
            <a:pPr lvl="1"/>
            <a:r>
              <a:rPr lang="en-US" sz="2800" dirty="0"/>
              <a:t> 3.2 Gen 1 (SuperSpeed) = 5 Gbps</a:t>
            </a:r>
          </a:p>
          <a:p>
            <a:pPr lvl="1"/>
            <a:r>
              <a:rPr lang="en-US" sz="2800" dirty="0"/>
              <a:t> 3.2 Gen 2 (SuperSpeed+) = 10 Mbps</a:t>
            </a:r>
          </a:p>
          <a:p>
            <a:pPr lvl="1"/>
            <a:r>
              <a:rPr lang="en-US" sz="2800" dirty="0"/>
              <a:t> 3.2 Gen 2x2 (SuperSpeed 10Gbps) = 20 Gbps</a:t>
            </a:r>
          </a:p>
          <a:p>
            <a:pPr lvl="1"/>
            <a:r>
              <a:rPr lang="en-US" sz="2800" dirty="0"/>
              <a:t> USB 4 (USB4 Gen3x2 40 Gbps) = 40 Gbps</a:t>
            </a:r>
          </a:p>
          <a:p>
            <a:endParaRPr lang="en-US" sz="3600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F466A11-3ADD-49AF-80FF-145708899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46301" y="1420009"/>
            <a:ext cx="4160304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9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Global Positioning System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F1BE476-1EC7-4449-AAAE-41088389F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2800" dirty="0"/>
              <a:t>Components</a:t>
            </a:r>
          </a:p>
          <a:p>
            <a:pPr lvl="1"/>
            <a:r>
              <a:rPr lang="en-US" sz="2800" dirty="0"/>
              <a:t> Space segment</a:t>
            </a:r>
          </a:p>
          <a:p>
            <a:pPr lvl="1"/>
            <a:r>
              <a:rPr lang="en-US" sz="2800" dirty="0"/>
              <a:t> Control segment</a:t>
            </a:r>
          </a:p>
          <a:p>
            <a:pPr lvl="1"/>
            <a:r>
              <a:rPr lang="en-US" sz="2800" dirty="0"/>
              <a:t> User segment</a:t>
            </a:r>
          </a:p>
          <a:p>
            <a:r>
              <a:rPr lang="en-US" sz="2800" dirty="0"/>
              <a:t>Global Navigation Satellite Systems</a:t>
            </a:r>
          </a:p>
          <a:p>
            <a:pPr lvl="1"/>
            <a:r>
              <a:rPr lang="en-US" sz="2600" dirty="0"/>
              <a:t> GPS (US)</a:t>
            </a:r>
          </a:p>
          <a:p>
            <a:pPr lvl="1"/>
            <a:r>
              <a:rPr lang="en-US" sz="2600" dirty="0"/>
              <a:t> GLONASS (Russia)</a:t>
            </a:r>
          </a:p>
          <a:p>
            <a:pPr lvl="1"/>
            <a:r>
              <a:rPr lang="en-US" sz="2600" dirty="0"/>
              <a:t> Galileo (EU)</a:t>
            </a:r>
          </a:p>
          <a:p>
            <a:pPr lvl="1"/>
            <a:r>
              <a:rPr lang="en-US" sz="2600" dirty="0"/>
              <a:t> </a:t>
            </a:r>
            <a:r>
              <a:rPr lang="en-US" sz="2600" dirty="0" err="1"/>
              <a:t>BeiDou</a:t>
            </a:r>
            <a:r>
              <a:rPr lang="en-US" sz="2600" dirty="0"/>
              <a:t> (China)</a:t>
            </a:r>
          </a:p>
          <a:p>
            <a:pPr marL="457200" lvl="1" indent="0">
              <a:buNone/>
            </a:pPr>
            <a:endParaRPr lang="en-US" sz="2600" dirty="0"/>
          </a:p>
        </p:txBody>
      </p:sp>
      <p:pic>
        <p:nvPicPr>
          <p:cNvPr id="7" name="Picture 6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EBFC619D-405B-4F79-9047-95691E42E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17167" y="1161288"/>
            <a:ext cx="4371177" cy="45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0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19 Presentation Dark Theme">
  <a:themeElements>
    <a:clrScheme name="6cc241">
      <a:dk1>
        <a:srgbClr val="151945"/>
      </a:dk1>
      <a:lt1>
        <a:srgbClr val="FFFFFF"/>
      </a:lt1>
      <a:dk2>
        <a:srgbClr val="151746"/>
      </a:dk2>
      <a:lt2>
        <a:srgbClr val="FFFFFF"/>
      </a:lt2>
      <a:accent1>
        <a:srgbClr val="F9F9FA"/>
      </a:accent1>
      <a:accent2>
        <a:srgbClr val="FF671F"/>
      </a:accent2>
      <a:accent3>
        <a:srgbClr val="00A3E0"/>
      </a:accent3>
      <a:accent4>
        <a:srgbClr val="10069F"/>
      </a:accent4>
      <a:accent5>
        <a:srgbClr val="6CC249"/>
      </a:accent5>
      <a:accent6>
        <a:srgbClr val="9C9BA7"/>
      </a:accent6>
      <a:hlink>
        <a:srgbClr val="FF671F"/>
      </a:hlink>
      <a:folHlink>
        <a:srgbClr val="FF67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809E193B-2D6B-774E-A1CE-D0A3E70D8F14}" vid="{9DFDF12A-1514-7D4F-A38F-DF2B41BE24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7de64167-ec1d-41c3-9c60-bdac5dd5df1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98D8214AE9EE4FBD92FF9BC1EA80A9" ma:contentTypeVersion="60" ma:contentTypeDescription="Create a new document." ma:contentTypeScope="" ma:versionID="01e0772c44198408e6e5a53ff4c7c879">
  <xsd:schema xmlns:xsd="http://www.w3.org/2001/XMLSchema" xmlns:xs="http://www.w3.org/2001/XMLSchema" xmlns:p="http://schemas.microsoft.com/office/2006/metadata/properties" xmlns:ns2="25f43890-8f97-4037-b6ca-5734ee50196d" xmlns:ns3="7de64167-ec1d-41c3-9c60-bdac5dd5df14" targetNamespace="http://schemas.microsoft.com/office/2006/metadata/properties" ma:root="true" ma:fieldsID="3425b5a5654edf0987e89c70af5dab58" ns2:_="" ns3:_="">
    <xsd:import namespace="25f43890-8f97-4037-b6ca-5734ee50196d"/>
    <xsd:import namespace="7de64167-ec1d-41c3-9c60-bdac5dd5df1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_Flow_SignoffStatu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f43890-8f97-4037-b6ca-5734ee5019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e64167-ec1d-41c3-9c60-bdac5dd5df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_Flow_SignoffStatus" ma:index="16" nillable="true" ma:displayName="Sign-off status" ma:internalName="Sign_x002d_off_x0020_status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B37D3D-50C1-46FC-8D92-3F1F047872A4}">
  <ds:schemaRefs>
    <ds:schemaRef ds:uri="http://schemas.microsoft.com/office/infopath/2007/PartnerControls"/>
    <ds:schemaRef ds:uri="25f43890-8f97-4037-b6ca-5734ee50196d"/>
    <ds:schemaRef ds:uri="http://purl.org/dc/terms/"/>
    <ds:schemaRef ds:uri="http://purl.org/dc/elements/1.1/"/>
    <ds:schemaRef ds:uri="http://schemas.microsoft.com/office/2006/metadata/properties"/>
    <ds:schemaRef ds:uri="7de64167-ec1d-41c3-9c60-bdac5dd5df14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2CF02EC-B202-42C1-B389-CCF090998713}"/>
</file>

<file path=customXml/itemProps3.xml><?xml version="1.0" encoding="utf-8"?>
<ds:datastoreItem xmlns:ds="http://schemas.openxmlformats.org/officeDocument/2006/customXml" ds:itemID="{03D1374B-8056-453C-B9CB-F2CE6F7A4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2019 Presentation Dark Theme</Template>
  <TotalTime>2597</TotalTime>
  <Words>521</Words>
  <Application>Microsoft Office PowerPoint</Application>
  <PresentationFormat>Widescreen</PresentationFormat>
  <Paragraphs>112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Adelle Sans</vt:lpstr>
      <vt:lpstr>Adelle Sans SemiBold</vt:lpstr>
      <vt:lpstr>Arial</vt:lpstr>
      <vt:lpstr>Calibri</vt:lpstr>
      <vt:lpstr>Courier New</vt:lpstr>
      <vt:lpstr>Open Sans</vt:lpstr>
      <vt:lpstr>Proxima Nova</vt:lpstr>
      <vt:lpstr>Proxima Nova Semibold</vt:lpstr>
      <vt:lpstr>2019 Presentation Dark Theme</vt:lpstr>
      <vt:lpstr>PowerPoint Presentation</vt:lpstr>
      <vt:lpstr>Cellular</vt:lpstr>
      <vt:lpstr>Wi-Fi</vt:lpstr>
      <vt:lpstr>Near Field  Communication (NFC)</vt:lpstr>
      <vt:lpstr>Infrared</vt:lpstr>
      <vt:lpstr>Bluetooth</vt:lpstr>
      <vt:lpstr>Bluetooth Standards</vt:lpstr>
      <vt:lpstr>Universal Serial Bus</vt:lpstr>
      <vt:lpstr>Global Positioning System</vt:lpstr>
      <vt:lpstr>Radio Frequency Identifier</vt:lpstr>
      <vt:lpstr>Security Concerns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Chandler Burger</dc:creator>
  <cp:lastModifiedBy>Wes Bryan</cp:lastModifiedBy>
  <cp:revision>171</cp:revision>
  <dcterms:created xsi:type="dcterms:W3CDTF">2019-03-13T18:02:49Z</dcterms:created>
  <dcterms:modified xsi:type="dcterms:W3CDTF">2021-01-22T21:08:31Z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Ids_UIVersion_1536">
    <vt:lpwstr>57</vt:lpwstr>
  </property>
  <property fmtid="{D5CDD505-2E9C-101B-9397-08002B2CF9AE}" pid="3" name="ContentTypeId">
    <vt:lpwstr>0x0101008B98D8214AE9EE4FBD92FF9BC1EA80A9</vt:lpwstr>
  </property>
  <property fmtid="{D5CDD505-2E9C-101B-9397-08002B2CF9AE}" pid="4" name="AuthorIds_UIVersion_2560">
    <vt:lpwstr>57</vt:lpwstr>
  </property>
</Properties>
</file>